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8"/>
  </p:notesMasterIdLst>
  <p:sldIdLst>
    <p:sldId id="256" r:id="rId3"/>
    <p:sldId id="284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58" r:id="rId14"/>
    <p:sldId id="270" r:id="rId15"/>
    <p:sldId id="285" r:id="rId16"/>
    <p:sldId id="267" r:id="rId17"/>
  </p:sldIdLst>
  <p:sldSz cx="9144000" cy="5143500" type="screen16x9"/>
  <p:notesSz cx="6858000" cy="9144000"/>
  <p:embeddedFontLst>
    <p:embeddedFont>
      <p:font typeface="Advent Pro SemiBold" pitchFamily="2" charset="77"/>
      <p:regular r:id="rId19"/>
      <p:bold r:id="rId20"/>
      <p:italic r:id="rId21"/>
      <p:boldItalic r:id="rId22"/>
    </p:embeddedFont>
    <p:embeddedFont>
      <p:font typeface="Avenir" panose="02000503020000020003" pitchFamily="2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Fira Sans Condensed Medium" panose="020F0502020204030204" pitchFamily="34" charset="0"/>
      <p:regular r:id="rId29"/>
      <p:bold r:id="rId30"/>
      <p:italic r:id="rId31"/>
      <p:boldItalic r:id="rId32"/>
    </p:embeddedFont>
    <p:embeddedFont>
      <p:font typeface="Fira Sans Extra Condensed Medium" panose="020B0503050000020004" pitchFamily="34" charset="0"/>
      <p:regular r:id="rId33"/>
      <p:bold r:id="rId34"/>
      <p:italic r:id="rId35"/>
      <p:boldItalic r:id="rId36"/>
    </p:embeddedFont>
    <p:embeddedFont>
      <p:font typeface="Livvic Light" panose="020F0302020204030204" pitchFamily="34" charset="0"/>
      <p:regular r:id="rId37"/>
      <p:italic r:id="rId38"/>
    </p:embeddedFont>
    <p:embeddedFont>
      <p:font typeface="Lobster" pitchFamily="2" charset="77"/>
      <p:regular r:id="rId39"/>
    </p:embeddedFont>
    <p:embeddedFont>
      <p:font typeface="Nunito Light" panose="020F0302020204030204" pitchFamily="34" charset="0"/>
      <p:regular r:id="rId40"/>
      <p:italic r:id="rId41"/>
    </p:embeddedFont>
    <p:embeddedFont>
      <p:font typeface="Nunito Sans" pitchFamily="2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94"/>
  </p:normalViewPr>
  <p:slideViewPr>
    <p:cSldViewPr snapToGrid="0">
      <p:cViewPr varScale="1">
        <p:scale>
          <a:sx n="156" d="100"/>
          <a:sy n="156" d="100"/>
        </p:scale>
        <p:origin x="9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71f3996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816d64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816d64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d2d197d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d2d197d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why should you publish your GP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data repository is a safe place to archive your data, independent of your current institution. You will be graduating and thus losing access to your Bren computing resources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adds to your portfolio you can showcase during job interviews. Data archive get a DOI and thus can be added to your CV under publications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 the stick side, well it is a GP requirements for your graduation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cf0e20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cf0e201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58df8c1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58df8c1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 RENATA starts here —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b625243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b625243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2d7e708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2d7e708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f816d64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f816d64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bfa673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bfa673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bfa673d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bfa673d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bfa673d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bfa673d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f816d64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f816d64c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s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horizontal image">
  <p:cSld name="Two Content Blocks +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Content Blocks + Picture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ist">
  <p:cSld name="Two Content Blocks + Picture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6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8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st">
  <p:cSld name="Two Content Blocks + Picture_2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Coral">
  <p:cSld name="Section Header Coral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sz="2700" b="1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 1">
  <p:cSld name="Section Header Aqua_1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CF00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name="adj1" fmla="val 5395707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_n4_pids_navy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docs.github.com/en/repositories/archiving-a-github-repository/referencing-and-citing-content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8950-8422" TargetMode="External"/><Relationship Id="rId5" Type="http://schemas.openxmlformats.org/officeDocument/2006/relationships/hyperlink" Target="https://orcid.org/0000-0002-1936-3499" TargetMode="External"/><Relationship Id="rId4" Type="http://schemas.openxmlformats.org/officeDocument/2006/relationships/hyperlink" Target="http://eprints.gla.ac.uk/19647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-n05-2021-dr-navy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B6MV-7DK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www.gbif.org/data-papers" TargetMode="External"/><Relationship Id="rId4" Type="http://schemas.openxmlformats.org/officeDocument/2006/relationships/hyperlink" Target="https://www.enago.com/academy/should-you-publish-your-research-data-the-new-trend-of-data-jour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5061/dryad.pc866t1q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hyperlink" Target="https://doi.org/10.1017/eds.2022.1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6575" rIns="64000" bIns="36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/>
        </p:nvSpPr>
        <p:spPr>
          <a:xfrm>
            <a:off x="399750" y="82576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sz="3300" b="1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Some repos such as Zenodo and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Figshare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also create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PIds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for a variety of other scholarly digital objects (slides, images, code/software)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(let’s </a:t>
            </a:r>
            <a:r>
              <a:rPr lang="en" sz="20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how it works!)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ABE0-DB43-4CEA-A554-9D3899FB88E2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6993-4E50-CDCA-5CE4-39EEFD2DA21D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411E3-5526-403F-33D4-B66ADEAD9678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0D11-67B6-BE02-1961-FBBFE98A9021}"/>
              </a:ext>
            </a:extLst>
          </p:cNvPr>
          <p:cNvSpPr txBox="1"/>
          <p:nvPr/>
        </p:nvSpPr>
        <p:spPr>
          <a:xfrm>
            <a:off x="2527543" y="1960155"/>
            <a:ext cx="2490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404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 </a:t>
            </a:r>
            <a:r>
              <a:rPr lang="en" sz="34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Capstone</a:t>
            </a: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Data?</a:t>
            </a:r>
            <a:endParaRPr sz="34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11" y="1306675"/>
            <a:ext cx="1888674" cy="20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4805600" y="3910350"/>
            <a:ext cx="29097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Accountability!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9" name="Google Shape;649;p78"/>
          <p:cNvGrpSpPr/>
          <p:nvPr/>
        </p:nvGrpSpPr>
        <p:grpSpPr>
          <a:xfrm>
            <a:off x="1093481" y="1297050"/>
            <a:ext cx="5819835" cy="2384197"/>
            <a:chOff x="1093481" y="1297050"/>
            <a:chExt cx="5819835" cy="2384197"/>
          </a:xfrm>
        </p:grpSpPr>
        <p:sp>
          <p:nvSpPr>
            <p:cNvPr id="650" name="Google Shape;650;p78"/>
            <p:cNvSpPr txBox="1"/>
            <p:nvPr/>
          </p:nvSpPr>
          <p:spPr>
            <a:xfrm>
              <a:off x="1508755" y="2849947"/>
              <a:ext cx="279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 your</a:t>
              </a:r>
              <a:b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portfolio!</a:t>
              </a:r>
              <a:endParaRPr sz="21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78"/>
            <p:cNvSpPr txBox="1"/>
            <p:nvPr/>
          </p:nvSpPr>
          <p:spPr>
            <a:xfrm>
              <a:off x="1093481" y="1297050"/>
              <a:ext cx="2069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safe place</a:t>
              </a:r>
              <a:b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 archive 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your work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78"/>
            <p:cNvSpPr txBox="1"/>
            <p:nvPr/>
          </p:nvSpPr>
          <p:spPr>
            <a:xfrm>
              <a:off x="4735468" y="1455984"/>
              <a:ext cx="217784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requirements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Google Shape;652;p78">
            <a:extLst>
              <a:ext uri="{FF2B5EF4-FFF2-40B4-BE49-F238E27FC236}">
                <a16:creationId xmlns:a16="http://schemas.microsoft.com/office/drawing/2014/main" id="{06878470-32D1-7C7D-2F7E-9BF4AF7A06AB}"/>
              </a:ext>
            </a:extLst>
          </p:cNvPr>
          <p:cNvSpPr txBox="1"/>
          <p:nvPr/>
        </p:nvSpPr>
        <p:spPr>
          <a:xfrm>
            <a:off x="4840447" y="2465949"/>
            <a:ext cx="35892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will be soon loosing access to your UCSB resources!!!</a:t>
            </a:r>
            <a:endParaRPr sz="2000" b="1" dirty="0">
              <a:solidFill>
                <a:srgbClr val="387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13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Recap…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52325" y="828925"/>
            <a:ext cx="4860000" cy="390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b="1" dirty="0">
                <a:latin typeface="Avenir"/>
                <a:ea typeface="Avenir"/>
                <a:cs typeface="Avenir"/>
                <a:sym typeface="Avenir"/>
              </a:rPr>
              <a:t>Well-documented</a:t>
            </a: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 (README + metadata)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link to the associated code   </a:t>
            </a: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an explicit license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In a stable repository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 amt="10000"/>
          </a:blip>
          <a:srcRect t="15271" b="-3696"/>
          <a:stretch/>
        </p:blipFill>
        <p:spPr>
          <a:xfrm>
            <a:off x="-1" y="0"/>
            <a:ext cx="9144001" cy="5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time</a:t>
            </a:r>
            <a:endParaRPr/>
          </a:p>
        </p:txBody>
      </p:sp>
      <p:sp>
        <p:nvSpPr>
          <p:cNvPr id="684" name="Google Shape;684;p81"/>
          <p:cNvSpPr txBox="1"/>
          <p:nvPr/>
        </p:nvSpPr>
        <p:spPr>
          <a:xfrm>
            <a:off x="1021624" y="3362062"/>
            <a:ext cx="6877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activity was adapted by Halina Do-Linh from the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LEGO® Metadata for Reproducibility game pack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developed by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 Donaldson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Mahon</a:t>
            </a:r>
            <a:r>
              <a:rPr lang="en" i="1" dirty="0"/>
              <a:t>  </a:t>
            </a:r>
            <a:endParaRPr i="1" dirty="0"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949" y="921686"/>
            <a:ext cx="1766851" cy="17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FDBC9-C54D-12B3-D0A2-B537CAB05366}"/>
              </a:ext>
            </a:extLst>
          </p:cNvPr>
          <p:cNvSpPr txBox="1"/>
          <p:nvPr/>
        </p:nvSpPr>
        <p:spPr>
          <a:xfrm>
            <a:off x="2174374" y="278723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b="1" i="0" u="none" strike="noStrike" dirty="0">
                <a:solidFill>
                  <a:srgbClr val="003660"/>
                </a:solidFill>
                <a:effectLst/>
                <a:latin typeface="Century Gothic" panose="020B0502020202020204" pitchFamily="34" charset="0"/>
              </a:rPr>
              <a:t>time</a:t>
            </a:r>
            <a:endParaRPr lang="en-US" sz="3200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FB23-4DFB-6E03-F75A-A5326CE1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phase instructions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041B-26A4-5D98-33C9-EF57450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050" y="745590"/>
            <a:ext cx="7161000" cy="32025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Build a small house / building / structure of your choice using the provided LEGO blocks. Feel free to make this as complex and detailed as you would like and accessorize as desired. 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Keep notes on how to replicate the build using the template provided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Take a picture of the finished build</a:t>
            </a:r>
          </a:p>
          <a:p>
            <a:pPr fontAlgn="base">
              <a:spcBef>
                <a:spcPts val="600"/>
              </a:spcBef>
            </a:pPr>
            <a:r>
              <a:rPr lang="en-US" dirty="0"/>
              <a:t>Disassemble build and prepare setup for the replication phase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3BD36-4F7F-740D-5F2F-B62E42C12B21}"/>
              </a:ext>
            </a:extLst>
          </p:cNvPr>
          <p:cNvSpPr/>
          <p:nvPr/>
        </p:nvSpPr>
        <p:spPr>
          <a:xfrm>
            <a:off x="8229600" y="65314"/>
            <a:ext cx="914400" cy="1690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body" idx="1"/>
          </p:nvPr>
        </p:nvSpPr>
        <p:spPr>
          <a:xfrm>
            <a:off x="342950" y="924725"/>
            <a:ext cx="8372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key elements of good documentation?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shared &amp; defined vocabulary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future self and others will rely on it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avoid ambiguities </a:t>
            </a:r>
            <a:endParaRPr sz="2200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requires time and iterations</a:t>
            </a:r>
            <a:endParaRPr sz="2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364225" y="17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516200" y="3692025"/>
            <a:ext cx="8199600" cy="7989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=&gt;  Develop documentation when things are fresh in your mind,</a:t>
            </a:r>
            <a:b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make it part of your research workflow!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 txBox="1"/>
          <p:nvPr/>
        </p:nvSpPr>
        <p:spPr>
          <a:xfrm>
            <a:off x="559475" y="-149879"/>
            <a:ext cx="8520600" cy="87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3500" b="1" dirty="0">
                <a:solidFill>
                  <a:srgbClr val="004B83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Previously on EDS-213 </a:t>
            </a:r>
            <a:endParaRPr sz="39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559475" y="716838"/>
            <a:ext cx="8131852" cy="35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is copyrightable only as compilations under certain conditions.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Data, databases, and software are considered separate entities.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Not all data can be public domain, but if federally funded and no exemption applied, you can request it.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produced can be commercialized under data license agreements. Read them carefully!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Databases and code can be subject to copyright, but in academia, open licenses are more commonly considered.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does not imply copyright filling but is an expansion of the "all rights reserved" idea.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licenses should </a:t>
            </a:r>
            <a:r>
              <a:rPr lang="en" sz="1600" b="1" dirty="0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 be used for software/code.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Many repositories operate under CC0 for data, but attribution is still endorsed.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472550" cy="2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Experience the importance of documentation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title"/>
          </p:nvPr>
        </p:nvSpPr>
        <p:spPr>
          <a:xfrm>
            <a:off x="429075" y="281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Data Sharing/Publication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t="12788" r="2133" b="8222"/>
          <a:stretch/>
        </p:blipFill>
        <p:spPr>
          <a:xfrm>
            <a:off x="370550" y="1200988"/>
            <a:ext cx="7879173" cy="30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7394575" y="3370325"/>
            <a:ext cx="14589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21" y="3079921"/>
            <a:ext cx="1521775" cy="1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399750" y="9100"/>
            <a:ext cx="532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a Data Repository?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99750" y="772062"/>
            <a:ext cx="4752542" cy="335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They support understanding, reanalysis and reuse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repositories facilitate discovery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data demonstrates transparency and rigor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Citations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1" name="Google Shape;48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Give preference to…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422250" y="1140984"/>
            <a:ext cx="834540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disciplinary repository (re3data.org)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repository that…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Funders and publishers endorse/recommend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Offers curation services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Assigns DOIs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Provides a formal citation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/>
        </p:nvSpPr>
        <p:spPr>
          <a:xfrm>
            <a:off x="366650" y="1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on Best Practices</a:t>
            </a:r>
            <a:endParaRPr sz="25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19525" y="686300"/>
            <a:ext cx="5008800" cy="171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Add a </a:t>
            </a:r>
            <a:r>
              <a:rPr lang="en" sz="1800" b="1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data availability statement </a:t>
            </a: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to related publications and deliverables (even if not required)</a:t>
            </a:r>
            <a:endParaRPr sz="1800" dirty="0">
              <a:solidFill>
                <a:srgbClr val="26384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273" y="327450"/>
            <a:ext cx="3123249" cy="41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192925" y="1423671"/>
            <a:ext cx="5235300" cy="27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Explain any access restrictions (ethical, legal, or commercial)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Honor data requests and clearly specify any criteria for acquiring restricted data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Offer accessible contact points for requests and inquiries about data sources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Data Paper 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311700" y="1105875"/>
            <a:ext cx="78144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Data papers can help elevate the visibility of project data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promoting the culture of openness and collaboration, while also providing the more traditional incentives for academics.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482939" y="131172"/>
            <a:ext cx="1546193" cy="129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/>
        </p:nvSpPr>
        <p:spPr>
          <a:xfrm>
            <a:off x="427675" y="2326225"/>
            <a:ext cx="7507200" cy="1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Not mutually exclusive; the data archive remains relevant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Can be published in dedicated Data Journals or journals that accept this category of submission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11700" y="4637025"/>
            <a:ext cx="66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https://www.enago.com/academy/should-you-publish-your-research-data-the-new-trend-of-data-journals</a:t>
            </a:r>
            <a:endParaRPr sz="1100"/>
          </a:p>
        </p:txBody>
      </p:sp>
      <p:sp>
        <p:nvSpPr>
          <p:cNvPr id="513" name="Google Shape;513;p52"/>
          <p:cNvSpPr txBox="1"/>
          <p:nvPr/>
        </p:nvSpPr>
        <p:spPr>
          <a:xfrm>
            <a:off x="427675" y="3989225"/>
            <a:ext cx="80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List of Relevant Data Journals in Biodiversity: </a:t>
            </a: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https://www.gbif.org/data-papers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3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 rotWithShape="1">
          <a:blip r:embed="rId6">
            <a:alphaModFix/>
          </a:blip>
          <a:srcRect l="1806"/>
          <a:stretch/>
        </p:blipFill>
        <p:spPr>
          <a:xfrm>
            <a:off x="4040300" y="1619275"/>
            <a:ext cx="4832677" cy="261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3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name="adj1" fmla="val -6755"/>
              <a:gd name="adj2" fmla="val 50000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786</Words>
  <Application>Microsoft Macintosh PowerPoint</Application>
  <PresentationFormat>On-screen Show (16:9)</PresentationFormat>
  <Paragraphs>95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Fira Sans Extra Condensed Medium</vt:lpstr>
      <vt:lpstr>Advent Pro SemiBold</vt:lpstr>
      <vt:lpstr>Livvic Light</vt:lpstr>
      <vt:lpstr>Arial</vt:lpstr>
      <vt:lpstr>Lobster</vt:lpstr>
      <vt:lpstr>Nunito Light</vt:lpstr>
      <vt:lpstr>Fira Sans Condensed Medium</vt:lpstr>
      <vt:lpstr>Avenir</vt:lpstr>
      <vt:lpstr>Nunito Sans</vt:lpstr>
      <vt:lpstr>Roboto</vt:lpstr>
      <vt:lpstr>Century Gothic</vt:lpstr>
      <vt:lpstr>Simple Light</vt:lpstr>
      <vt:lpstr>UC Santa Barbara Theme</vt:lpstr>
      <vt:lpstr>Data Publication</vt:lpstr>
      <vt:lpstr>PowerPoint Presentation</vt:lpstr>
      <vt:lpstr>PowerPoint Presentation</vt:lpstr>
      <vt:lpstr>Data Sharing/Publication</vt:lpstr>
      <vt:lpstr>PowerPoint Presentation</vt:lpstr>
      <vt:lpstr>Give preference to…</vt:lpstr>
      <vt:lpstr>PowerPoint Presentation</vt:lpstr>
      <vt:lpstr>Consider a Data Paper </vt:lpstr>
      <vt:lpstr>PowerPoint Presentation</vt:lpstr>
      <vt:lpstr>PowerPoint Presentation</vt:lpstr>
      <vt:lpstr>PowerPoint Presentation</vt:lpstr>
      <vt:lpstr>PowerPoint Presentation</vt:lpstr>
      <vt:lpstr>LEGO time</vt:lpstr>
      <vt:lpstr>Creation phase instructions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Julien Brun</cp:lastModifiedBy>
  <cp:revision>13</cp:revision>
  <dcterms:modified xsi:type="dcterms:W3CDTF">2025-06-05T16:06:50Z</dcterms:modified>
</cp:coreProperties>
</file>